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7" r:id="rId3"/>
    <p:sldId id="268" r:id="rId4"/>
    <p:sldId id="269" r:id="rId5"/>
    <p:sldId id="272" r:id="rId6"/>
    <p:sldId id="27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5DDB53"/>
    <a:srgbClr val="FFFF2D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3" autoAdjust="0"/>
    <p:restoredTop sz="94660"/>
  </p:normalViewPr>
  <p:slideViewPr>
    <p:cSldViewPr>
      <p:cViewPr>
        <p:scale>
          <a:sx n="81" d="100"/>
          <a:sy n="81" d="100"/>
        </p:scale>
        <p:origin x="-912" y="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5A26-0F42-4C30-B74E-0585188257BE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EBE4-D2F5-4C6B-A968-A57DE48E1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882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5A26-0F42-4C30-B74E-0585188257BE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EBE4-D2F5-4C6B-A968-A57DE48E1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026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5A26-0F42-4C30-B74E-0585188257BE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EBE4-D2F5-4C6B-A968-A57DE48E1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313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5A26-0F42-4C30-B74E-0585188257BE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EBE4-D2F5-4C6B-A968-A57DE48E1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248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5A26-0F42-4C30-B74E-0585188257BE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EBE4-D2F5-4C6B-A968-A57DE48E1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326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5A26-0F42-4C30-B74E-0585188257BE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EBE4-D2F5-4C6B-A968-A57DE48E1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576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5A26-0F42-4C30-B74E-0585188257BE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EBE4-D2F5-4C6B-A968-A57DE48E1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447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5A26-0F42-4C30-B74E-0585188257BE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EBE4-D2F5-4C6B-A968-A57DE48E1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002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5A26-0F42-4C30-B74E-0585188257BE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EBE4-D2F5-4C6B-A968-A57DE48E1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024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5A26-0F42-4C30-B74E-0585188257BE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EBE4-D2F5-4C6B-A968-A57DE48E1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769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5A26-0F42-4C30-B74E-0585188257BE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EBE4-D2F5-4C6B-A968-A57DE48E1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802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25A26-0F42-4C30-B74E-0585188257BE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AEBE4-D2F5-4C6B-A968-A57DE48E1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30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gif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9.jpe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gif"/><Relationship Id="rId5" Type="http://schemas.openxmlformats.org/officeDocument/2006/relationships/image" Target="../media/image12.gif"/><Relationship Id="rId15" Type="http://schemas.openxmlformats.org/officeDocument/2006/relationships/image" Target="../media/image22.jpeg"/><Relationship Id="rId10" Type="http://schemas.openxmlformats.org/officeDocument/2006/relationships/image" Target="../media/image17.gif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2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gif"/><Relationship Id="rId4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image" Target="../media/image17.gif"/><Relationship Id="rId7" Type="http://schemas.openxmlformats.org/officeDocument/2006/relationships/image" Target="../media/image3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11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3" Type="http://schemas.openxmlformats.org/officeDocument/2006/relationships/image" Target="../media/image8.gif"/><Relationship Id="rId7" Type="http://schemas.openxmlformats.org/officeDocument/2006/relationships/image" Target="../media/image13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gif"/><Relationship Id="rId4" Type="http://schemas.openxmlformats.org/officeDocument/2006/relationships/image" Target="../media/image36.jpeg"/><Relationship Id="rId9" Type="http://schemas.openxmlformats.org/officeDocument/2006/relationships/image" Target="../media/image4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8.gif"/><Relationship Id="rId7" Type="http://schemas.openxmlformats.org/officeDocument/2006/relationships/image" Target="../media/image45.jpeg"/><Relationship Id="rId12" Type="http://schemas.openxmlformats.org/officeDocument/2006/relationships/image" Target="../media/image49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25.gif"/><Relationship Id="rId5" Type="http://schemas.openxmlformats.org/officeDocument/2006/relationships/image" Target="../media/image43.png"/><Relationship Id="rId10" Type="http://schemas.openxmlformats.org/officeDocument/2006/relationships/image" Target="../media/image48.gif"/><Relationship Id="rId4" Type="http://schemas.openxmlformats.org/officeDocument/2006/relationships/image" Target="../media/image42.png"/><Relationship Id="rId9" Type="http://schemas.openxmlformats.org/officeDocument/2006/relationships/image" Target="../media/image4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&amp;Scy;&amp;ocy;&amp;lcy;&amp;ncy;&amp;tscy;&amp;iecy;, &amp;Mcy;&amp;ocy;&amp;rcy;&amp;iecy; &amp;icy; &amp;Pcy;&amp;iecy;&amp;scy;&amp;ocy;&amp;kcy;! . &amp;KHcy;&amp;ocy;&amp;tcy;&amp;icy;&amp;tcy;&amp;iecy; &amp;pcy;&amp;rcy;&amp;ocy;&amp;dcy;&amp;lcy;&amp;icy;&amp;tcy;&amp;softcy; &amp;lcy;&amp;iecy;&amp;tcy;&amp;ocy;? . &amp;Lcy;&amp;iecy;&amp;tcy;&amp;icy;&amp;mcy; &amp;ncy;&amp;acy; &amp;Kcy;&amp;icy;&amp;pcy;&amp;rcy;. . - &amp;Vcy;&amp;ocy;&amp;kcy;&amp;rcy;&amp;ucy;&amp;gcy; &amp;scy;&amp;vcy;&amp;iecy;&amp;t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8813"/>
            <a:ext cx="9169080" cy="687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24523">
            <a:off x="2485351" y="522113"/>
            <a:ext cx="4989022" cy="4911672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http://img-fotki.yandex.ru/get/6522/16969765.94/0_6a661_acb477f_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4585">
            <a:off x="7144777" y="401257"/>
            <a:ext cx="1912741" cy="191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img3.proshkolu.ru/content/media/pic/std/3000000/2385000/2384335-146bf3c9ea17f48f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1869" y="-1654476"/>
            <a:ext cx="10184318" cy="637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132737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МУНИЦИПАЛЬНОЕ БЮДЖЕТНОЕ ОБРАЗОВАТЕЛЬНОЕ УЧРЕЖДЕНИЕ «КОРЕИЗСКАЯ СРЕДНЯЯ ШКОЛА» МУНИЦИПАЛЬНОГО ОБРАЗОВАНИЯ ГОРОДСКОЙ ОКРУГ ЯЛТА РЕСПУБЛИКИ КРЫМ </a:t>
            </a:r>
            <a:endParaRPr lang="ru-RU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33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8" name="Picture 70" descr="&amp;Acy;&amp;ncy;&amp;icy;&amp;mcy;&amp;acy;&amp;tscy;&amp;icy;&amp;icy; &amp;dcy;&amp;lcy;&amp;yacy; &amp;pcy;&amp;rcy;&amp;iecy;&amp;zcy;&amp;iecy;&amp;ncy;&amp;tcy;&amp;acy;&amp;tscy;&amp;icy;&amp;jcy; - &amp;scy;&amp;tcy;&amp;rcy;&amp;acy;&amp;ncy;&amp;icy;&amp;tscy;&amp;acy; 1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48220">
            <a:off x="-989837" y="775563"/>
            <a:ext cx="5216732" cy="295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://www.pics-zone.ru/img.php?url=http://www.os-aharambasica-donjimiholjac.skole.hr/upload/os-aharambasica-donjimiholjac/images/static3/1360/Image/olovka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7" y="2458502"/>
            <a:ext cx="1388773" cy="277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69429" y="5014366"/>
            <a:ext cx="39876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специалист по ОТ Пименова В.В.</a:t>
            </a:r>
          </a:p>
          <a:p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6" name="Picture 6" descr="http://img3.proshkolu.ru/content/media/pic/std/2000000/1271000/1270995-96a1f1f39c214301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2984">
            <a:off x="-230032" y="5028424"/>
            <a:ext cx="5641533" cy="89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http://wideoartel.ucoz.ru/503e03f04dfe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772" y="5484219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39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data3.gallery.ru/albums/gallery/6320-70ed7-7027731-m750x7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" y="-5432"/>
            <a:ext cx="9136462" cy="686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6" descr="http://wideoartel.ucoz.ru/a97b2a5b154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2355">
            <a:off x="-368346" y="-497746"/>
            <a:ext cx="324036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2340756" y="-20813"/>
            <a:ext cx="4819213" cy="1683247"/>
          </a:xfrm>
          <a:prstGeom prst="cloudCallout">
            <a:avLst>
              <a:gd name="adj1" fmla="val -60855"/>
              <a:gd name="adj2" fmla="val 30407"/>
            </a:avLst>
          </a:prstGeom>
          <a:solidFill>
            <a:srgbClr val="FF0000">
              <a:alpha val="17000"/>
            </a:srgb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озвучим  опасности, которые могут подстерегать  нас  </a:t>
            </a:r>
          </a:p>
        </p:txBody>
      </p:sp>
      <p:pic>
        <p:nvPicPr>
          <p:cNvPr id="5" name="Picture 12" descr="http://www.playcast.ru/uploads/2015/05/19/1366476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685" y="-154218"/>
            <a:ext cx="2962805" cy="242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pswnio.gr/wp-content/uploads/2010/09/thunder-icon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954" y="1339536"/>
            <a:ext cx="1885595" cy="188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&amp;Acy;&amp;rcy;&amp;khcy;&amp;icy;&amp;vcy; &amp;mcy;&amp;acy;&amp;tcy;&amp;iecy;&amp;rcy;&amp;icy;&amp;acy;&amp;lcy;&amp;ocy;&amp;vcy; - &amp;Dcy;&amp;ocy;&amp;pcy;&amp;ocy;&amp;lcy;&amp;ncy;&amp;iecy;&amp;ncy;&amp;icy;&amp;iecy; &amp;kcy; &amp;scy;&amp;acy;&amp;jcy;&amp;tcy;&amp;ucy; &amp;Mcy;&amp;Ocy;&amp;Ucy; &amp;Gcy;&amp;icy;&amp;mcy;&amp;ncy;&amp;acy;&amp;zcy;&amp;icy;&amp;yacy; 4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4613">
            <a:off x="-215099" y="4323268"/>
            <a:ext cx="2668233" cy="2488128"/>
          </a:xfrm>
          <a:prstGeom prst="rect">
            <a:avLst/>
          </a:prstGeom>
          <a:noFill/>
          <a:effectLst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0" descr="&amp;Gcy;&amp;ocy;&amp;scy;&amp;ucy;&amp;dcy;&amp;acy;&amp;rcy;&amp;scy;&amp;tcy;&amp;vcy;&amp;iecy;&amp;ncy;&amp;ncy;&amp;ocy;&amp;iecy; &amp;acy;&amp;vcy;&amp;tcy;&amp;ocy;&amp;ncy;&amp;ocy;&amp;mcy;&amp;ncy;&amp;ocy;&amp;iecy; &amp;ocy;&amp;bcy;&amp;rcy;&amp;acy;&amp;zcy;&amp;ocy;&amp;vcy;&amp;acy;&amp;tcy;&amp;iecy;&amp;lcy;&amp;softcy;&amp;ncy;&amp;ocy;&amp;iecy; &amp;ucy;&amp;chcy;&amp;rcy;&amp;iecy;&amp;zhcy;&amp;dcy;&amp;iecy;&amp;ncy;&amp;icy;&amp;iecy; &amp;scy;&amp;rcy;&amp;iecy;&amp;dcy;&amp;ncy;&amp;iecy;&amp;gcy;&amp;ocy; &amp;pcy;&amp;rcy;&amp;ocy;&amp;fcy;&amp;iecy;&amp;scy;&amp;scy;&amp;icy;&amp;ocy;&amp;ncy;&amp;acy;&amp;lcy;&amp;softcy;&amp;ncy;&amp;ocy;&amp;gcy;&amp;ocy; &amp;ocy;&amp;bcy;&amp;rcy;&amp;acy;&amp;zcy;&amp;ocy;&amp;vcy;&amp;acy;&amp;ncy;&amp;icy;&amp;yacy; &amp;Tcy;&amp;yucy;&amp;mcy;&amp;iecy;&amp;ncy;&amp;scy;&amp;kcy;&amp;ocy;&amp;jcy; &amp;ocy;&amp;bcy;&amp;lcy;&amp;acy;&amp;scy;&amp;tcy;&amp;icy; &quot;&amp;Icy;&amp;shcy;&amp;icy;&amp;mcy;&amp;scy;&amp;kcy;&amp;icy;&amp;jcy; &amp;scy;&amp;iecy;&amp;lcy;&amp;softcy;&amp;scy;&amp;kcy;&amp;ocy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0693">
            <a:off x="2141880" y="4834246"/>
            <a:ext cx="2802242" cy="207978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7939">
            <a:off x="1083334" y="1645290"/>
            <a:ext cx="2123650" cy="2769239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http://arhaviesnaf.com/images/qvdsev7i4nnlv7vi_lightbulb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75170">
            <a:off x="-257821" y="2220510"/>
            <a:ext cx="2189429" cy="260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6" descr="&amp;Vcy; &amp;kcy;&amp;ocy;&amp;rcy;&amp;iecy;&amp;iecy;. &amp;Vcy;&amp;ocy; &amp;vcy;&amp;rcy;&amp;iecy;&amp;mcy;&amp;yacy; &amp;ncy;&amp;ocy;&amp;vcy;&amp;ocy;&amp;gcy;&amp;ocy;&amp;dcy;&amp;ncy;&amp;icy;&amp;khcy; &amp;gcy;&amp;ucy;&amp;lcy;&amp;yacy;&amp;ncy;&amp;icy;&amp;jcy; &amp;pcy;&amp;rcy;&amp;ocy;&amp;vcy;&amp;ocy;&amp;dcy;&amp;yacy;&amp;tcy;&amp;scy;&amp;yacy; &amp;scy;&amp;ocy;&amp;rcy;&amp;iecy;&amp;vcy;&amp;ncy;&amp;ocy;&amp;vcy;&amp;acy;&amp;ncy;&amp;icy;&amp;yacy; &amp;scy;&amp;rcy;&amp;iecy;&amp;dcy;&amp;icy; &amp;dcy;&amp;iecy;&amp;vcy;&amp;ucy;&amp;shcy;&amp;iecy;&amp;kcy; &amp;pcy;&amp;ocy; &amp;pcy;&amp;rcy;&amp;ycy;&amp;zhcy;&amp;kcy;&amp;acy;&amp;mcy; &amp;vcy; &amp;vcy;&amp;ycy;&amp;scy;&amp;ocy;&amp;tcy;&amp;ucy;. - &amp;Fcy;&amp;ocy;&amp;tcy;&amp;ocy; 21 - &amp;Kcy;&amp;acy;&amp;kcy; &amp;vcy;&amp;scy;&amp;tcy;&amp;rcy;&amp;iecy;&amp;chcy;&amp;acy;&amp;yucy;&amp;tcy; &amp;ncy;&amp;ocy;&amp;vcy;&amp;ycy;&amp;jcy;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52078">
            <a:off x="3609486" y="1164073"/>
            <a:ext cx="3781181" cy="253871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://gifportal.ru/data/smiles/dogs-88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02752" flipH="1">
            <a:off x="2088552" y="2938817"/>
            <a:ext cx="2091415" cy="210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2" descr="&amp;Tcy;&amp;iecy;&amp;khcy;&amp;ncy;&amp;ocy;&amp;lcy;&amp;ocy;&amp;gcy;&amp;icy;&amp;icy; &amp;ncy;&amp;acy; NanoPic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5441">
            <a:off x="6846808" y="3513838"/>
            <a:ext cx="2388481" cy="339829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&amp;Scy;&amp;kcy;&amp;ocy;&amp;rcy;&amp;ocy; &amp;vcy; &amp;shcy;&amp;kcy;&amp;ocy;&amp;lcy;&amp;ucy; - &amp;ucy;&amp;chcy;&amp;iecy;&amp;ncy;&amp;icy;&amp;kcy;&amp;icy; &amp;icy; &amp;ucy;&amp;chcy;&amp;icy;&amp;tcy;&amp;iecy;&amp;lcy;&amp;yacy; &amp;ncy;&amp;acy; &amp;pcy;&amp;rcy;&amp;ocy;&amp;zcy;&amp;rcy;&amp;acy;&amp;chcy;&amp;ncy;&amp;ocy;&amp;mcy; &amp;fcy;&amp;ocy;&amp;ncy;&amp;iecy; - &amp;Kcy;&amp;lcy;&amp;icy;&amp;pcy;&amp;Acy;&amp;rcy;&amp;tcy;&amp;ycy; - &amp;Vcy;&amp;scy;&amp;iocy; &amp;dcy;&amp;lcy;&amp;yacy; &amp;vcy;&amp;acy;&amp;shcy;&amp;iecy;&amp;gcy;&amp;ocy; &amp;dcy;&amp;icy;&amp;zcy;&amp;acy;&amp;jcy;&amp;ncy;&amp;acy; - &amp;Vcy;&amp;iecy;&amp;rcy;&amp;ncy;&amp;icy;&amp;scy;&amp;acy;&amp;zhcy; &amp;Acy;&amp;ncy;&amp;ncy;&amp;ycy;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596" y="2859494"/>
            <a:ext cx="1569037" cy="219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81128" y="4819118"/>
            <a:ext cx="2377149" cy="201143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Picture 4" descr="http://mypresentation.ru/documents/28c549fc48fcee00c5d980fd1625c867/img18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4131">
            <a:off x="6194295" y="1864744"/>
            <a:ext cx="3168352" cy="237626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http://img-fotki.yandex.ru/get/6522/66124276.cc/0_846ed_901d6713_S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0372" flipH="1">
            <a:off x="4346550" y="1188937"/>
            <a:ext cx="2089105" cy="211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64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coolwallpapers.org/wallpapers/31/3196/thumb/600_2-wallpapers-8977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36" y="0"/>
            <a:ext cx="9177136" cy="685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://wideoartel.ucoz.ru/503e03f04df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298" y="-315416"/>
            <a:ext cx="2220838" cy="222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743103" y="11956"/>
            <a:ext cx="5624658" cy="1691605"/>
          </a:xfrm>
          <a:prstGeom prst="cloudCallout">
            <a:avLst>
              <a:gd name="adj1" fmla="val 62921"/>
              <a:gd name="adj2" fmla="val 28901"/>
            </a:avLst>
          </a:prstGeom>
          <a:solidFill>
            <a:srgbClr val="FF0000">
              <a:alpha val="17000"/>
            </a:srgb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Природные </a:t>
            </a:r>
            <a:r>
              <a:rPr lang="ru-RU" sz="2400" b="1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опасности. Правила поведения при возникновении грозы.</a:t>
            </a:r>
            <a:endParaRPr lang="ru-RU" sz="2400" b="1" i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0" descr="http://pswnio.gr/wp-content/uploads/2010/09/thunder-icon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2" y="44884"/>
            <a:ext cx="2162630" cy="216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rot="20448807">
            <a:off x="-781663" y="129694"/>
            <a:ext cx="306099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Гроза</a:t>
            </a: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198042" y="2564904"/>
            <a:ext cx="3526086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605511"/>
            <a:ext cx="8100392" cy="183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 algn="just">
              <a:lnSpc>
                <a:spcPts val="1700"/>
              </a:lnSpc>
              <a:buAutoNum type="arabicPeriod"/>
            </a:pPr>
            <a:r>
              <a:rPr lang="ru-RU" sz="1700" b="1" dirty="0">
                <a:solidFill>
                  <a:srgbClr val="FF0000"/>
                </a:solidFill>
              </a:rPr>
              <a:t>Не находиться на открытой местности, вблизи металлических сооружений, </a:t>
            </a:r>
            <a:r>
              <a:rPr lang="ru-RU" sz="1700" b="1" dirty="0" smtClean="0">
                <a:solidFill>
                  <a:srgbClr val="FF0000"/>
                </a:solidFill>
              </a:rPr>
              <a:t>линий электропередач. </a:t>
            </a:r>
            <a:endParaRPr lang="ru-RU" sz="1700" b="1" dirty="0">
              <a:solidFill>
                <a:srgbClr val="FF0000"/>
              </a:solidFill>
            </a:endParaRPr>
          </a:p>
          <a:p>
            <a:pPr indent="-342900" algn="just">
              <a:lnSpc>
                <a:spcPts val="1700"/>
              </a:lnSpc>
              <a:buAutoNum type="arabicPeriod"/>
            </a:pPr>
            <a:r>
              <a:rPr lang="ru-RU" sz="1700" b="1" dirty="0"/>
              <a:t>Не стоит прикасаться ко всему мокрому, железному, электрическому.</a:t>
            </a:r>
          </a:p>
          <a:p>
            <a:pPr indent="-342900" algn="just">
              <a:lnSpc>
                <a:spcPts val="1700"/>
              </a:lnSpc>
              <a:buAutoNum type="arabicPeriod"/>
            </a:pPr>
            <a:r>
              <a:rPr lang="ru-RU" sz="1700" b="1" dirty="0">
                <a:solidFill>
                  <a:srgbClr val="FF0000"/>
                </a:solidFill>
              </a:rPr>
              <a:t>Снимите с себя все металлические украшения (цепочки, кольца, серьги), уберите в кожаную или полиэтиленовую </a:t>
            </a:r>
            <a:r>
              <a:rPr lang="ru-RU" sz="1700" b="1" dirty="0" smtClean="0">
                <a:solidFill>
                  <a:srgbClr val="FF0000"/>
                </a:solidFill>
              </a:rPr>
              <a:t>сумку, встаньте на бревно или камень.</a:t>
            </a:r>
            <a:r>
              <a:rPr lang="ru-RU" sz="1700" b="1" dirty="0" smtClean="0">
                <a:solidFill>
                  <a:schemeClr val="accent3">
                    <a:lumMod val="50000"/>
                  </a:schemeClr>
                </a:solidFill>
              </a:rPr>
              <a:t>          </a:t>
            </a:r>
          </a:p>
          <a:p>
            <a:pPr algn="just">
              <a:lnSpc>
                <a:spcPts val="1700"/>
              </a:lnSpc>
            </a:pPr>
            <a:r>
              <a:rPr lang="ru-RU" sz="1700" b="1" dirty="0" smtClean="0"/>
              <a:t>4. Не раскрывайте над собой зонтик, не подходите к проволочным заборам</a:t>
            </a:r>
          </a:p>
          <a:p>
            <a:pPr algn="just">
              <a:lnSpc>
                <a:spcPts val="1700"/>
              </a:lnSpc>
            </a:pPr>
            <a:r>
              <a:rPr lang="ru-RU" sz="1700" b="1" dirty="0" smtClean="0">
                <a:solidFill>
                  <a:srgbClr val="FF0000"/>
                </a:solidFill>
              </a:rPr>
              <a:t>5. Ни в коем случае не искать убежища под большими деревьями.          </a:t>
            </a:r>
          </a:p>
          <a:p>
            <a:pPr algn="just">
              <a:lnSpc>
                <a:spcPts val="1700"/>
              </a:lnSpc>
            </a:pPr>
            <a:r>
              <a:rPr lang="ru-RU" sz="1700" b="1" dirty="0" smtClean="0"/>
              <a:t>6. Не желательно находиться у костра. </a:t>
            </a:r>
            <a:endParaRPr lang="ru-RU" sz="1700" dirty="0"/>
          </a:p>
        </p:txBody>
      </p:sp>
      <p:sp>
        <p:nvSpPr>
          <p:cNvPr id="18" name="TextBox 17"/>
          <p:cNvSpPr txBox="1"/>
          <p:nvPr/>
        </p:nvSpPr>
        <p:spPr>
          <a:xfrm>
            <a:off x="1469423" y="3365729"/>
            <a:ext cx="7551748" cy="1621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700"/>
              </a:lnSpc>
            </a:pPr>
            <a:r>
              <a:rPr lang="ru-RU" sz="1600" b="1" dirty="0" smtClean="0">
                <a:solidFill>
                  <a:srgbClr val="FF0000"/>
                </a:solidFill>
              </a:rPr>
              <a:t>8. </a:t>
            </a:r>
            <a:r>
              <a:rPr lang="ru-RU" sz="1700" b="1" dirty="0">
                <a:solidFill>
                  <a:srgbClr val="FF0000"/>
                </a:solidFill>
              </a:rPr>
              <a:t>Нельзя ездить на велосипеде или мотоцикле.</a:t>
            </a:r>
          </a:p>
          <a:p>
            <a:pPr algn="just">
              <a:lnSpc>
                <a:spcPts val="1700"/>
              </a:lnSpc>
            </a:pPr>
            <a:r>
              <a:rPr lang="ru-RU" sz="1700" b="1" dirty="0" smtClean="0"/>
              <a:t>9. Очень опасно во время грозы разговаривать по мобильному телефону, его нужно отключить. Если вы находитесь дома, также стоит отключить все электроприборы</a:t>
            </a:r>
          </a:p>
          <a:p>
            <a:pPr algn="just">
              <a:lnSpc>
                <a:spcPts val="1700"/>
              </a:lnSpc>
            </a:pPr>
            <a:r>
              <a:rPr lang="ru-RU" sz="1700" b="1" dirty="0" smtClean="0">
                <a:solidFill>
                  <a:srgbClr val="FF0000"/>
                </a:solidFill>
              </a:rPr>
              <a:t>10. Никогда не пытайтесь укрыться под одиноко стоящим деревом.</a:t>
            </a:r>
          </a:p>
          <a:p>
            <a:pPr algn="just">
              <a:lnSpc>
                <a:spcPts val="1700"/>
              </a:lnSpc>
            </a:pPr>
            <a:r>
              <a:rPr lang="ru-RU" sz="1700" b="1" dirty="0" smtClean="0"/>
              <a:t>11. Во время грозы не купайтесь, не ловите рыбу, не находитесь рядом с водоёмом.</a:t>
            </a:r>
            <a:endParaRPr lang="ru-RU" sz="17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290408" y="4940495"/>
            <a:ext cx="6717115" cy="1839478"/>
          </a:xfrm>
          <a:prstGeom prst="rect">
            <a:avLst/>
          </a:prstGeom>
          <a:solidFill>
            <a:schemeClr val="accent2">
              <a:lumMod val="60000"/>
              <a:lumOff val="40000"/>
              <a:alpha val="59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just">
              <a:lnSpc>
                <a:spcPts val="1700"/>
              </a:lnSpc>
            </a:pPr>
            <a:r>
              <a:rPr lang="ru-RU" sz="1700" b="1" dirty="0" smtClean="0">
                <a:solidFill>
                  <a:srgbClr val="FF0000"/>
                </a:solidFill>
              </a:rPr>
              <a:t>          ГРОЗА</a:t>
            </a:r>
            <a:r>
              <a:rPr lang="ru-RU" sz="1700" b="1" dirty="0" smtClean="0"/>
              <a:t> </a:t>
            </a:r>
            <a:r>
              <a:rPr lang="ru-RU" sz="1700" b="1" dirty="0">
                <a:solidFill>
                  <a:schemeClr val="bg2">
                    <a:lumMod val="10000"/>
                  </a:schemeClr>
                </a:solidFill>
              </a:rPr>
              <a:t>обычно бьёт в самую высокую точку на своём пути. Одинокий человек в поле – это и есть та самая высокая точка. </a:t>
            </a:r>
            <a:r>
              <a:rPr lang="ru-RU" sz="1700" b="1" dirty="0" smtClean="0">
                <a:solidFill>
                  <a:schemeClr val="bg2">
                    <a:lumMod val="10000"/>
                  </a:schemeClr>
                </a:solidFill>
              </a:rPr>
              <a:t>Ещё </a:t>
            </a:r>
            <a:r>
              <a:rPr lang="ru-RU" sz="1700" b="1" dirty="0">
                <a:solidFill>
                  <a:schemeClr val="bg2">
                    <a:lumMod val="10000"/>
                  </a:schemeClr>
                </a:solidFill>
              </a:rPr>
              <a:t>страшнее оказаться в грозу на одиноком холме! </a:t>
            </a:r>
            <a:endParaRPr lang="ru-RU" sz="17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ts val="1700"/>
              </a:lnSpc>
            </a:pPr>
            <a:r>
              <a:rPr lang="ru-RU" sz="1700" b="1" dirty="0" smtClean="0">
                <a:solidFill>
                  <a:schemeClr val="bg2">
                    <a:lumMod val="10000"/>
                  </a:schemeClr>
                </a:solidFill>
              </a:rPr>
              <a:t>          Если </a:t>
            </a:r>
            <a:r>
              <a:rPr lang="ru-RU" sz="1700" b="1" dirty="0">
                <a:solidFill>
                  <a:schemeClr val="bg2">
                    <a:lumMod val="10000"/>
                  </a:schemeClr>
                </a:solidFill>
              </a:rPr>
              <a:t>Вы по какой-то причине остались в поле один на один с грозой, спрячьтесь в любом возможном углублении: канавке, ложбинке или самом низком месте поля, сядьте на корточки и пригните голову. </a:t>
            </a:r>
            <a:endParaRPr lang="ru-RU" sz="17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ts val="1700"/>
              </a:lnSpc>
            </a:pPr>
            <a:r>
              <a:rPr lang="ru-RU" sz="1700" b="1" dirty="0" smtClean="0">
                <a:solidFill>
                  <a:schemeClr val="bg2">
                    <a:lumMod val="10000"/>
                  </a:schemeClr>
                </a:solidFill>
              </a:rPr>
              <a:t>          Лежать </a:t>
            </a:r>
            <a:r>
              <a:rPr lang="ru-RU" sz="1700" b="1" dirty="0">
                <a:solidFill>
                  <a:schemeClr val="bg2">
                    <a:lumMod val="10000"/>
                  </a:schemeClr>
                </a:solidFill>
              </a:rPr>
              <a:t>на мокрой земле во время грозы не </a:t>
            </a:r>
            <a:r>
              <a:rPr lang="ru-RU" sz="1700" b="1" dirty="0" smtClean="0">
                <a:solidFill>
                  <a:schemeClr val="bg2">
                    <a:lumMod val="10000"/>
                  </a:schemeClr>
                </a:solidFill>
              </a:rPr>
              <a:t>рекомендуется.</a:t>
            </a:r>
            <a:endParaRPr lang="ru-RU" sz="17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3" name="Picture 2" descr="http://imhocloud.com/images/2014/11/01/anime-zvezdy-387e557c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3359" y="11257610"/>
            <a:ext cx="866627" cy="103995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imhocloud.com/images/2014/11/01/anime-zvezdy-387e557c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13" y="-362463"/>
            <a:ext cx="1848765" cy="221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6" descr="http://www.playcast.ru/uploads/2014/09/27/998745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456" y="2452131"/>
            <a:ext cx="1346797" cy="116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Прямая соединительная линия 26"/>
          <p:cNvCxnSpPr/>
          <p:nvPr/>
        </p:nvCxnSpPr>
        <p:spPr>
          <a:xfrm>
            <a:off x="7344200" y="2743618"/>
            <a:ext cx="1246136" cy="73566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7327542" y="2552951"/>
            <a:ext cx="1337221" cy="104005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2" name="Picture 2" descr="http://imhocloud.com/images/2014/11/01/anime-zvezdy-387e557c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238" y="1490688"/>
            <a:ext cx="1848765" cy="221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right-gadgets.com/Images/01/Vred_ot_mobilnika-glav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322" y="4746485"/>
            <a:ext cx="2009223" cy="194224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://imhocloud.com/images/2014/11/01/anime-zvezdy-387e557c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0" y="3667821"/>
            <a:ext cx="1848765" cy="221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99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bwt.ru/upload/iblock/9af/dezinfekcia%20vody%20v%20basse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6" descr="&amp;Vcy; &amp;kcy;&amp;ocy;&amp;rcy;&amp;iecy;&amp;iecy;. &amp;Vcy;&amp;ocy; &amp;vcy;&amp;rcy;&amp;iecy;&amp;mcy;&amp;yacy; &amp;ncy;&amp;ocy;&amp;vcy;&amp;ocy;&amp;gcy;&amp;ocy;&amp;dcy;&amp;ncy;&amp;icy;&amp;khcy; &amp;gcy;&amp;ucy;&amp;lcy;&amp;yacy;&amp;ncy;&amp;icy;&amp;jcy; &amp;pcy;&amp;rcy;&amp;ocy;&amp;vcy;&amp;ocy;&amp;dcy;&amp;yacy;&amp;tcy;&amp;scy;&amp;yacy; &amp;scy;&amp;ocy;&amp;rcy;&amp;iecy;&amp;vcy;&amp;ncy;&amp;ocy;&amp;vcy;&amp;acy;&amp;ncy;&amp;icy;&amp;yacy; &amp;scy;&amp;rcy;&amp;iecy;&amp;dcy;&amp;icy; &amp;dcy;&amp;iecy;&amp;vcy;&amp;ucy;&amp;shcy;&amp;iecy;&amp;kcy; &amp;pcy;&amp;ocy; &amp;pcy;&amp;rcy;&amp;ycy;&amp;zhcy;&amp;kcy;&amp;acy;&amp;mcy; &amp;vcy; &amp;vcy;&amp;ycy;&amp;scy;&amp;ocy;&amp;tcy;&amp;ucy;. - &amp;Fcy;&amp;ocy;&amp;tcy;&amp;ocy; 21 - &amp;Kcy;&amp;acy;&amp;kcy; &amp;vcy;&amp;scy;&amp;tcy;&amp;rcy;&amp;iecy;&amp;chcy;&amp;acy;&amp;yucy;&amp;tcy; &amp;ncy;&amp;ocy;&amp;vcy;&amp;ycy;&amp;jcy;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39" y="3109321"/>
            <a:ext cx="9091829" cy="386104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ttp://www.playcast.ru/uploads/2015/05/19/1366476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49930" y="-4300823"/>
            <a:ext cx="336016" cy="27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12" y="5169383"/>
            <a:ext cx="2329132" cy="170080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0" name="Picture 16" descr="http://img-fotki.yandex.ru/get/4411/5901566.2f8/0_79ee5_a01bc736_M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760" y="5102269"/>
            <a:ext cx="1876690" cy="147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&amp;Dcy;&amp;icy;&amp;scy;&amp;kcy;&amp;ucy;&amp;scy;&amp;scy;&amp;icy;&amp;icy; &amp;pcy;&amp;ocy;&amp;lcy;&amp;softcy;&amp;zcy;&amp;ocy;&amp;vcy;&amp;acy;&amp;tcy;&amp;iecy;&amp;lcy;&amp;yacy; Fudzivar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7357">
            <a:off x="6538478" y="-214436"/>
            <a:ext cx="2998138" cy="217833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-52170" y="2487902"/>
            <a:ext cx="9216008" cy="2906687"/>
          </a:xfrm>
          <a:prstGeom prst="rect">
            <a:avLst/>
          </a:prstGeom>
          <a:solidFill>
            <a:schemeClr val="bg1">
              <a:alpha val="40000"/>
            </a:schemeClr>
          </a:solidFill>
          <a:effectLst>
            <a:softEdge rad="139700"/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1700"/>
              </a:lnSpc>
              <a:spcBef>
                <a:spcPts val="0"/>
              </a:spcBef>
              <a:buNone/>
            </a:pPr>
            <a:r>
              <a:rPr lang="ru-RU" altLang="ru-RU" sz="1700" b="1" dirty="0" smtClean="0">
                <a:solidFill>
                  <a:srgbClr val="D60093"/>
                </a:solidFill>
              </a:rPr>
              <a:t>4. Купаться </a:t>
            </a:r>
            <a:r>
              <a:rPr lang="ru-RU" altLang="ru-RU" sz="1700" b="1" dirty="0">
                <a:solidFill>
                  <a:srgbClr val="D60093"/>
                </a:solidFill>
              </a:rPr>
              <a:t>и загорать лучше на оборудованном </a:t>
            </a:r>
            <a:r>
              <a:rPr lang="ru-RU" altLang="ru-RU" sz="1700" b="1" dirty="0" smtClean="0">
                <a:solidFill>
                  <a:srgbClr val="D60093"/>
                </a:solidFill>
              </a:rPr>
              <a:t>пляже</a:t>
            </a:r>
          </a:p>
          <a:p>
            <a:pPr marL="0" indent="0" algn="just">
              <a:lnSpc>
                <a:spcPts val="1700"/>
              </a:lnSpc>
              <a:spcBef>
                <a:spcPts val="0"/>
              </a:spcBef>
              <a:buNone/>
            </a:pPr>
            <a:r>
              <a:rPr lang="ru-RU" altLang="ru-RU" sz="1700" b="1" dirty="0" smtClean="0"/>
              <a:t>5. Если вы не умеете плавать, не следует заходить в воду выше пояса</a:t>
            </a:r>
          </a:p>
          <a:p>
            <a:pPr marL="0" indent="0" algn="just">
              <a:lnSpc>
                <a:spcPts val="1700"/>
              </a:lnSpc>
              <a:spcBef>
                <a:spcPts val="0"/>
              </a:spcBef>
              <a:buNone/>
            </a:pPr>
            <a:r>
              <a:rPr lang="ru-RU" altLang="ru-RU" sz="1700" b="1" dirty="0" smtClean="0">
                <a:solidFill>
                  <a:srgbClr val="D60093"/>
                </a:solidFill>
              </a:rPr>
              <a:t>6. Находится </a:t>
            </a:r>
            <a:r>
              <a:rPr lang="ru-RU" altLang="ru-RU" sz="1700" b="1" dirty="0">
                <a:solidFill>
                  <a:srgbClr val="D60093"/>
                </a:solidFill>
              </a:rPr>
              <a:t>в воде не более 15–20 минут, при переохлаждении могут возникнуть </a:t>
            </a:r>
            <a:r>
              <a:rPr lang="ru-RU" altLang="ru-RU" sz="1700" b="1" dirty="0" smtClean="0">
                <a:solidFill>
                  <a:srgbClr val="D60093"/>
                </a:solidFill>
              </a:rPr>
              <a:t>судороги</a:t>
            </a:r>
            <a:endParaRPr lang="ru-RU" altLang="ru-RU" sz="1700" b="1" dirty="0">
              <a:solidFill>
                <a:srgbClr val="D60093"/>
              </a:solidFill>
            </a:endParaRPr>
          </a:p>
          <a:p>
            <a:pPr marL="0" indent="0" algn="just">
              <a:lnSpc>
                <a:spcPts val="1700"/>
              </a:lnSpc>
              <a:spcBef>
                <a:spcPts val="0"/>
              </a:spcBef>
              <a:buNone/>
            </a:pPr>
            <a:r>
              <a:rPr lang="ru-RU" altLang="ru-RU" sz="1700" b="1" dirty="0" smtClean="0"/>
              <a:t>7. Нельзя </a:t>
            </a:r>
            <a:r>
              <a:rPr lang="ru-RU" altLang="ru-RU" sz="1700" b="1" dirty="0"/>
              <a:t>входить в воду или нырять после длительного пребывания на солнце, сразу после приема пищи, в состоянии </a:t>
            </a:r>
            <a:r>
              <a:rPr lang="ru-RU" altLang="ru-RU" sz="1700" b="1" dirty="0" smtClean="0"/>
              <a:t>утомления</a:t>
            </a:r>
            <a:endParaRPr lang="ru-RU" altLang="ru-RU" sz="1700" b="1" dirty="0"/>
          </a:p>
          <a:p>
            <a:pPr marL="0" indent="0" algn="just">
              <a:lnSpc>
                <a:spcPts val="1700"/>
              </a:lnSpc>
              <a:spcBef>
                <a:spcPts val="0"/>
              </a:spcBef>
              <a:buNone/>
            </a:pPr>
            <a:r>
              <a:rPr lang="ru-RU" altLang="ru-RU" sz="1700" b="1" dirty="0" smtClean="0">
                <a:solidFill>
                  <a:srgbClr val="D60093"/>
                </a:solidFill>
              </a:rPr>
              <a:t>8. Нельзя </a:t>
            </a:r>
            <a:r>
              <a:rPr lang="ru-RU" altLang="ru-RU" sz="1700" b="1" dirty="0">
                <a:solidFill>
                  <a:srgbClr val="D60093"/>
                </a:solidFill>
              </a:rPr>
              <a:t>нырять с мостов, </a:t>
            </a:r>
            <a:r>
              <a:rPr lang="ru-RU" altLang="ru-RU" sz="1700" b="1" dirty="0" smtClean="0">
                <a:solidFill>
                  <a:srgbClr val="D60093"/>
                </a:solidFill>
              </a:rPr>
              <a:t>пристаней, прыгать </a:t>
            </a:r>
            <a:r>
              <a:rPr lang="ru-RU" altLang="ru-RU" sz="1700" b="1" dirty="0">
                <a:solidFill>
                  <a:srgbClr val="D60093"/>
                </a:solidFill>
              </a:rPr>
              <a:t>с берега в незнакомых местах категорически </a:t>
            </a:r>
            <a:r>
              <a:rPr lang="ru-RU" altLang="ru-RU" sz="1700" b="1" dirty="0" smtClean="0">
                <a:solidFill>
                  <a:srgbClr val="D60093"/>
                </a:solidFill>
              </a:rPr>
              <a:t>запрещается</a:t>
            </a:r>
            <a:endParaRPr lang="ru-RU" altLang="ru-RU" sz="1700" b="1" dirty="0">
              <a:solidFill>
                <a:srgbClr val="D60093"/>
              </a:solidFill>
            </a:endParaRPr>
          </a:p>
          <a:p>
            <a:pPr marL="0" indent="0" algn="just">
              <a:lnSpc>
                <a:spcPts val="1700"/>
              </a:lnSpc>
              <a:spcBef>
                <a:spcPts val="0"/>
              </a:spcBef>
              <a:buNone/>
            </a:pPr>
            <a:r>
              <a:rPr lang="ru-RU" altLang="ru-RU" sz="1700" b="1" dirty="0" smtClean="0"/>
              <a:t>9. Если </a:t>
            </a:r>
            <a:r>
              <a:rPr lang="ru-RU" altLang="ru-RU" sz="1700" b="1" dirty="0"/>
              <a:t>вы почувствовали усталость, не стремитесь как можно быстрее доплыть до берега, «отдохните» на воде, лежа на спине или спокойно расправив руки и </a:t>
            </a:r>
            <a:r>
              <a:rPr lang="ru-RU" altLang="ru-RU" sz="1700" b="1" dirty="0" smtClean="0"/>
              <a:t>ноги</a:t>
            </a:r>
            <a:endParaRPr lang="ru-RU" altLang="ru-RU" sz="1700" b="1" dirty="0"/>
          </a:p>
          <a:p>
            <a:pPr marL="0" indent="0" algn="just">
              <a:lnSpc>
                <a:spcPts val="1700"/>
              </a:lnSpc>
              <a:spcBef>
                <a:spcPts val="0"/>
              </a:spcBef>
              <a:buNone/>
            </a:pPr>
            <a:r>
              <a:rPr lang="ru-RU" altLang="ru-RU" sz="1700" b="1" dirty="0" smtClean="0">
                <a:solidFill>
                  <a:srgbClr val="D60093"/>
                </a:solidFill>
              </a:rPr>
              <a:t>10. Опасно </a:t>
            </a:r>
            <a:r>
              <a:rPr lang="ru-RU" altLang="ru-RU" sz="1700" b="1" dirty="0">
                <a:solidFill>
                  <a:srgbClr val="D60093"/>
                </a:solidFill>
              </a:rPr>
              <a:t>подныривать друг под друга, хватать за ноги, пугать, сталкивать в воду и заводить на глубину не умеющих </a:t>
            </a:r>
            <a:r>
              <a:rPr lang="ru-RU" altLang="ru-RU" sz="1700" b="1" dirty="0" smtClean="0">
                <a:solidFill>
                  <a:srgbClr val="D60093"/>
                </a:solidFill>
              </a:rPr>
              <a:t>плавать</a:t>
            </a:r>
            <a:endParaRPr lang="ru-RU" altLang="ru-RU" sz="1700" b="1" dirty="0">
              <a:solidFill>
                <a:srgbClr val="D60093"/>
              </a:solidFill>
            </a:endParaRPr>
          </a:p>
          <a:p>
            <a:pPr marL="0" indent="0" algn="just">
              <a:lnSpc>
                <a:spcPts val="1700"/>
              </a:lnSpc>
              <a:spcBef>
                <a:spcPts val="0"/>
              </a:spcBef>
              <a:buNone/>
            </a:pPr>
            <a:r>
              <a:rPr lang="ru-RU" altLang="ru-RU" sz="1700" b="1" dirty="0" smtClean="0"/>
              <a:t>11. Если </a:t>
            </a:r>
            <a:r>
              <a:rPr lang="ru-RU" altLang="ru-RU" sz="1700" b="1" dirty="0"/>
              <a:t>вас захватило сильное течение, не стоит пытаться бороться с ним, надо плыть вниз по течению под углом, приближаясь к </a:t>
            </a:r>
            <a:r>
              <a:rPr lang="ru-RU" altLang="ru-RU" sz="1700" b="1" dirty="0" smtClean="0"/>
              <a:t>берегу</a:t>
            </a:r>
            <a:endParaRPr lang="ru-RU" altLang="ru-RU" sz="17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70666" y="5287369"/>
            <a:ext cx="3601194" cy="1400383"/>
          </a:xfrm>
          <a:prstGeom prst="rect">
            <a:avLst/>
          </a:prstGeom>
          <a:solidFill>
            <a:schemeClr val="bg1">
              <a:alpha val="50000"/>
            </a:schemeClr>
          </a:solidFill>
          <a:effectLst>
            <a:softEdge rad="139700"/>
          </a:effectLst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ru-RU" altLang="ru-RU" b="1" dirty="0">
                <a:solidFill>
                  <a:srgbClr val="FF0000"/>
                </a:solidFill>
              </a:rPr>
              <a:t>Опасно купаться в воде ниже +17–19 градусов!</a:t>
            </a:r>
          </a:p>
          <a:p>
            <a:pPr algn="ctr">
              <a:lnSpc>
                <a:spcPts val="1700"/>
              </a:lnSpc>
            </a:pPr>
            <a:r>
              <a:rPr lang="ru-RU" altLang="ru-RU" b="1" dirty="0">
                <a:solidFill>
                  <a:srgbClr val="FF0000"/>
                </a:solidFill>
              </a:rPr>
              <a:t>Запрещается купаться в шторм и в грозу!</a:t>
            </a:r>
          </a:p>
          <a:p>
            <a:pPr algn="ctr">
              <a:lnSpc>
                <a:spcPts val="1700"/>
              </a:lnSpc>
            </a:pPr>
            <a:r>
              <a:rPr lang="ru-RU" altLang="ru-RU" b="1" dirty="0">
                <a:solidFill>
                  <a:srgbClr val="FF0000"/>
                </a:solidFill>
              </a:rPr>
              <a:t>Нельзя купаться ночью!</a:t>
            </a:r>
          </a:p>
          <a:p>
            <a:pPr algn="just">
              <a:lnSpc>
                <a:spcPts val="1700"/>
              </a:lnSpc>
            </a:pPr>
            <a:endParaRPr lang="ru-RU" altLang="ru-RU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20955778">
            <a:off x="-147671" y="5512541"/>
            <a:ext cx="395516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Водные объекты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6" name="Picture 12" descr="http://wideoartel.ucoz.ru/17109c7120ea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301" y="4885904"/>
            <a:ext cx="1984287" cy="198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nachalo4ka.ru/wp-content/uploads/2014/08/spasatelnyiy-kru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941" y="727901"/>
            <a:ext cx="1056749" cy="105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Выноска-облако 11"/>
          <p:cNvSpPr/>
          <p:nvPr/>
        </p:nvSpPr>
        <p:spPr>
          <a:xfrm>
            <a:off x="1668088" y="12191"/>
            <a:ext cx="5927299" cy="1691605"/>
          </a:xfrm>
          <a:prstGeom prst="cloudCallout">
            <a:avLst>
              <a:gd name="adj1" fmla="val 62921"/>
              <a:gd name="adj2" fmla="val 28901"/>
            </a:avLst>
          </a:prstGeom>
          <a:solidFill>
            <a:srgbClr val="FF0000">
              <a:alpha val="17000"/>
            </a:srgb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Природные </a:t>
            </a:r>
            <a:r>
              <a:rPr lang="ru-RU" sz="2400" b="1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опасности. Меры предосторожности при нахождении на солнце и воде</a:t>
            </a:r>
            <a:endParaRPr lang="ru-RU" sz="2400" b="1" i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2" descr="http://www.playcast.ru/uploads/2015/05/19/1366476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1078">
            <a:off x="-173255" y="-74797"/>
            <a:ext cx="2962805" cy="242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rot="20187076">
            <a:off x="-683600" y="103711"/>
            <a:ext cx="372166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Активное 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летнее солнце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0838" y="1593972"/>
            <a:ext cx="6845415" cy="964367"/>
          </a:xfrm>
          <a:prstGeom prst="rect">
            <a:avLst/>
          </a:prstGeom>
          <a:solidFill>
            <a:schemeClr val="bg1">
              <a:alpha val="34000"/>
            </a:schemeClr>
          </a:solidFill>
          <a:effectLst>
            <a:softEdge rad="38100"/>
          </a:effectLst>
        </p:spPr>
        <p:txBody>
          <a:bodyPr wrap="square" rtlCol="0">
            <a:spAutoFit/>
          </a:bodyPr>
          <a:lstStyle/>
          <a:p>
            <a:pPr indent="-342900" algn="just">
              <a:lnSpc>
                <a:spcPts val="1700"/>
              </a:lnSpc>
              <a:buAutoNum type="arabicPeriod"/>
            </a:pPr>
            <a:r>
              <a:rPr lang="ru-RU" sz="1700" b="1" dirty="0"/>
              <a:t>Чрезмерное пребывание на солнце опасно!</a:t>
            </a:r>
          </a:p>
          <a:p>
            <a:pPr indent="-342900" algn="just">
              <a:lnSpc>
                <a:spcPts val="1700"/>
              </a:lnSpc>
              <a:buAutoNum type="arabicPeriod"/>
            </a:pPr>
            <a:r>
              <a:rPr lang="ru-RU" sz="1700" b="1" dirty="0">
                <a:solidFill>
                  <a:srgbClr val="D60093"/>
                </a:solidFill>
              </a:rPr>
              <a:t>Избегайте нахождения на солнце с 11ч 00 мин до 15ч00мин.</a:t>
            </a:r>
          </a:p>
          <a:p>
            <a:pPr indent="-342900">
              <a:lnSpc>
                <a:spcPts val="1700"/>
              </a:lnSpc>
              <a:buAutoNum type="arabicPeriod"/>
            </a:pPr>
            <a:r>
              <a:rPr lang="ru-RU" sz="1700" b="1" dirty="0"/>
              <a:t>Пользуйтесь </a:t>
            </a:r>
            <a:r>
              <a:rPr lang="ru-RU" sz="1700" b="1" dirty="0" smtClean="0"/>
              <a:t>солнцезащитными средствами. </a:t>
            </a:r>
          </a:p>
          <a:p>
            <a:pPr>
              <a:lnSpc>
                <a:spcPts val="1700"/>
              </a:lnSpc>
            </a:pPr>
            <a:r>
              <a:rPr lang="ru-RU" sz="1700" b="1" dirty="0"/>
              <a:t> </a:t>
            </a:r>
            <a:r>
              <a:rPr lang="ru-RU" sz="1700" b="1" dirty="0" smtClean="0"/>
              <a:t>      Кроме солнцезащитного </a:t>
            </a:r>
            <a:r>
              <a:rPr lang="ru-RU" sz="1700" b="1" dirty="0"/>
              <a:t>крема, носите очки и головные уборы.</a:t>
            </a:r>
          </a:p>
        </p:txBody>
      </p:sp>
    </p:spTree>
    <p:extLst>
      <p:ext uri="{BB962C8B-B14F-4D97-AF65-F5344CB8AC3E}">
        <p14:creationId xmlns:p14="http://schemas.microsoft.com/office/powerpoint/2010/main" val="267590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encrypted-tbn2.gstatic.com/images?q=tbn:ANd9GcTee5B37GY9Ie1pg_VoMf0QjJVm6WgzBlh8cyqMbPj6GXawXLfea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5" y="0"/>
            <a:ext cx="9147048" cy="685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http://wideoartel.ucoz.ru/503e03f04df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970" y="-292318"/>
            <a:ext cx="2636912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&amp;Ncy;&amp;ocy;&amp;vcy;&amp;ocy;&amp;scy;&amp;tcy;&amp;icy; &amp;Kcy;&amp;ocy;&amp;lcy;&amp;ocy;&amp;mcy;&amp;ncy;&amp;ycy; - &amp;Gcy;&amp;Icy;&amp;Bcy;&amp;Dcy;&amp;Dcy; &amp;pcy;&amp;rcy;&amp;icy;&amp;zcy;&amp;ycy;&amp;vcy;&amp;acy;&amp;iecy;&amp;tcy; &amp;bcy;&amp;ycy;&amp;tcy;&amp;softcy; &amp;ocy;&amp;scy;&amp;tcy;&amp;ocy;&amp;rcy;&amp;ocy;&amp;zhcy;&amp;ncy;&amp;ycy;&amp;mcy;&amp;icy; &amp;vcy; &amp;dcy;&amp;ncy;&amp;icy; &amp;kcy;&amp;acy;&amp;ncy;&amp;icy;&amp;kcy;&amp;ucy;&amp;lcy; - &amp;Ncy;&amp;ocy;&amp;vcy;&amp;ocy;&amp;scy;&amp;tcy;&amp;icy; &amp;icy; &amp;ocy;&amp;rcy;&amp;gcy;&amp;acy;&amp;ncy;&amp;icy;&amp;zcy;&amp;acy;&amp;tscy;&amp;icy;&amp;icy; &amp;Kcy;&amp;ocy;&amp;lcy;&amp;ocy;&amp;mcy;&amp;ncy;&amp;ycy;: &amp;Scy;&amp;pcy;&amp;rcy;&amp;acy;&amp;vcy;&amp;kcy;&amp;acy; &amp;pcy;&amp;ocy; &amp;Kcy;&amp;ocy;&amp;lcy;&amp;ocy;&amp;mcy;&amp;ncy;&amp;iecy; &amp;icy; &amp;Kcy;&amp;ocy;&amp;lcy;&amp;ocy;&amp;mcy;&amp;iecy;&amp;ncy;&amp;scy;&amp;kcy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9411">
            <a:off x="-101703" y="-10938"/>
            <a:ext cx="2434638" cy="182597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6" descr="&amp;Acy;&amp;ncy;&amp;icy;&amp;mcy;&amp;icy;&amp;rcy;&amp;ocy;&amp;vcy;&amp;acy;&amp;ncy;&amp;ncy;&amp;ycy;&amp;iecy;,&amp;pcy;&amp;rcy;&amp;ocy;&amp;zcy;&amp;rcy;&amp;acy;&amp;chcy;&amp;ncy;&amp;ycy;&amp;iecy; &amp;fcy;&amp;ocy;&amp;ncy;&amp;ycy;-2=. 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382" y="-145268"/>
            <a:ext cx="2048707" cy="237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&amp;IEcy;&amp;dcy;&amp;icy;&amp;ncy;&amp;acy;&amp;yacy; &amp;Rcy;&amp;ocy;&amp;scy;&amp;scy;&amp;icy;&amp;yacy; &amp;ocy;&amp;fcy;&amp;icy;&amp;tscy;&amp;icy;&amp;acy;&amp;lcy;&amp;softcy;&amp;ncy;&amp;ycy;&amp;jcy; &amp;scy;&amp;acy;&amp;jcy;&amp;tcy; &amp;pcy;&amp;acy;&amp;rcy;&amp;tcy;&amp;icy;&amp;icy; / &amp;Ncy;&amp;ocy;&amp;vcy;&amp;ocy;&amp;scy;&amp;tcy;&amp;icy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5738">
            <a:off x="61899" y="4385094"/>
            <a:ext cx="2579995" cy="192915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49095" y="1985953"/>
            <a:ext cx="6526394" cy="250541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1700"/>
              </a:lnSpc>
              <a:spcBef>
                <a:spcPts val="0"/>
              </a:spcBef>
              <a:buNone/>
            </a:pPr>
            <a:r>
              <a:rPr lang="ru-RU" altLang="ru-RU" sz="1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1. Перед тем как выйти на проезжую часть, остановись и скажи себе: </a:t>
            </a:r>
            <a:r>
              <a:rPr lang="ru-RU" altLang="ru-RU" sz="1700" b="1" dirty="0">
                <a:solidFill>
                  <a:srgbClr val="FF0000"/>
                </a:solidFill>
              </a:rPr>
              <a:t>«</a:t>
            </a:r>
            <a:r>
              <a:rPr lang="ru-RU" altLang="ru-RU" sz="1700" b="1" dirty="0" smtClean="0">
                <a:solidFill>
                  <a:srgbClr val="FF0000"/>
                </a:solidFill>
              </a:rPr>
              <a:t>БУДЬ ОСТОРОЖЕН!»</a:t>
            </a:r>
            <a:endParaRPr lang="ru-RU" altLang="ru-RU" sz="1700" b="1" dirty="0"/>
          </a:p>
          <a:p>
            <a:pPr algn="just">
              <a:lnSpc>
                <a:spcPts val="1700"/>
              </a:lnSpc>
              <a:spcBef>
                <a:spcPts val="0"/>
              </a:spcBef>
              <a:buNone/>
            </a:pPr>
            <a:r>
              <a:rPr lang="ru-RU" altLang="ru-RU" sz="1700" b="1" dirty="0">
                <a:solidFill>
                  <a:srgbClr val="002060"/>
                </a:solidFill>
              </a:rPr>
              <a:t>2. Никогда не выбегай на дорогу перед приближающимся автомобилем: водитель не может остановить машину </a:t>
            </a:r>
            <a:r>
              <a:rPr lang="ru-RU" altLang="ru-RU" sz="1700" b="1" dirty="0" smtClean="0">
                <a:solidFill>
                  <a:srgbClr val="002060"/>
                </a:solidFill>
              </a:rPr>
              <a:t>сразу</a:t>
            </a:r>
            <a:endParaRPr lang="ru-RU" altLang="ru-RU" sz="1700" b="1" dirty="0">
              <a:solidFill>
                <a:srgbClr val="002060"/>
              </a:solidFill>
            </a:endParaRPr>
          </a:p>
          <a:p>
            <a:pPr algn="just">
              <a:lnSpc>
                <a:spcPts val="1700"/>
              </a:lnSpc>
              <a:spcBef>
                <a:spcPts val="0"/>
              </a:spcBef>
              <a:buNone/>
            </a:pPr>
            <a:r>
              <a:rPr lang="ru-RU" altLang="ru-RU" sz="1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3. Перед тем как выйти на проезжую часть, убедись, что слева, справа и сзади, если это перекресток, нет приближающегося </a:t>
            </a:r>
            <a:r>
              <a:rPr lang="ru-RU" altLang="ru-RU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транспорта</a:t>
            </a:r>
            <a:endParaRPr lang="ru-RU" altLang="ru-RU" sz="17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lnSpc>
                <a:spcPts val="1700"/>
              </a:lnSpc>
              <a:spcBef>
                <a:spcPts val="0"/>
              </a:spcBef>
              <a:buNone/>
            </a:pPr>
            <a:r>
              <a:rPr lang="ru-RU" altLang="ru-RU" sz="1700" b="1" dirty="0">
                <a:solidFill>
                  <a:srgbClr val="002060"/>
                </a:solidFill>
              </a:rPr>
              <a:t>4. Выйдя из автобуса, троллейбуса и трамвая, не обходи его спереди или сзади – подожди, пока он отъедет. Найди пешеходный переход, а если поблизости его нет, осмотрись по сторонам и при отсутствии машин переходи дорогу</a:t>
            </a:r>
          </a:p>
          <a:p>
            <a:pPr>
              <a:lnSpc>
                <a:spcPct val="80000"/>
              </a:lnSpc>
              <a:buNone/>
            </a:pPr>
            <a:endParaRPr lang="ru-RU" altLang="ru-RU" sz="1700" b="1" dirty="0"/>
          </a:p>
        </p:txBody>
      </p:sp>
      <p:pic>
        <p:nvPicPr>
          <p:cNvPr id="13" name="Picture 16" descr="&amp;Acy;&amp;rcy;&amp;khcy;&amp;icy;&amp;vcy; &amp;mcy;&amp;acy;&amp;tcy;&amp;iecy;&amp;rcy;&amp;icy;&amp;acy;&amp;lcy;&amp;ocy;&amp;vcy; - &amp;Dcy;&amp;ocy;&amp;pcy;&amp;ocy;&amp;lcy;&amp;ncy;&amp;iecy;&amp;ncy;&amp;icy;&amp;iecy; &amp;kcy; &amp;scy;&amp;acy;&amp;jcy;&amp;tcy;&amp;ucy; &amp;Mcy;&amp;Ocy;&amp;Ucy; &amp;Gcy;&amp;icy;&amp;mcy;&amp;ncy;&amp;acy;&amp;zcy;&amp;icy;&amp;yacy; 4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0889">
            <a:off x="6441208" y="3032369"/>
            <a:ext cx="1921507" cy="1791806"/>
          </a:xfrm>
          <a:prstGeom prst="rect">
            <a:avLst/>
          </a:prstGeom>
          <a:noFill/>
          <a:effectLst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4" descr="&amp;Pcy;&amp;rcy;&amp;ocy;&amp;zcy;&amp;rcy;&amp;acy;&amp;chcy;&amp;ncy;&amp;ycy;&amp;iecy; &amp;acy;&amp;ncy;&amp;icy;&amp;mcy;&amp;icy;&amp;rcy;&amp;ocy;&amp;vcy;&amp;acy;&amp;ncy;&amp;ncy;&amp;ycy;&amp;iecy; &amp;fcy;&amp;ocy;&amp;ncy;&amp;ycy; - mari007@fotoplenka.ru - Photo.Qip.ru / id: val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530" y="4468951"/>
            <a:ext cx="3033633" cy="223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26199" y="4488842"/>
            <a:ext cx="6438290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700"/>
              </a:lnSpc>
              <a:buNone/>
            </a:pPr>
            <a:r>
              <a:rPr lang="ru-RU" altLang="ru-RU" sz="1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5. Не выезжай на улицы и дороги на роликовых коньках, велосипеде, </a:t>
            </a:r>
            <a:r>
              <a:rPr lang="ru-RU" altLang="ru-RU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самокате</a:t>
            </a:r>
            <a:endParaRPr lang="ru-RU" altLang="ru-RU" sz="17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lnSpc>
                <a:spcPts val="1700"/>
              </a:lnSpc>
            </a:pPr>
            <a:r>
              <a:rPr lang="ru-RU" altLang="ru-RU" sz="1700" b="1" dirty="0">
                <a:solidFill>
                  <a:srgbClr val="002060"/>
                </a:solidFill>
              </a:rPr>
              <a:t>6. Когда выходишь с другими детьми на проезжую часть, не болтай, сосредоточься</a:t>
            </a:r>
          </a:p>
          <a:p>
            <a:pPr algn="just">
              <a:lnSpc>
                <a:spcPts val="1700"/>
              </a:lnSpc>
              <a:buNone/>
            </a:pPr>
            <a:r>
              <a:rPr lang="ru-RU" altLang="ru-RU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</a:t>
            </a:r>
            <a:r>
              <a:rPr lang="ru-RU" altLang="ru-RU" sz="1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Переходи дорогу только поперек, а не наискосок, иначе ты </a:t>
            </a:r>
          </a:p>
          <a:p>
            <a:pPr algn="just">
              <a:lnSpc>
                <a:spcPts val="1700"/>
              </a:lnSpc>
              <a:buNone/>
            </a:pPr>
            <a:r>
              <a:rPr lang="ru-RU" altLang="ru-RU" sz="1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будешь дольше находиться на ней и можешь попасть под машину</a:t>
            </a:r>
            <a:r>
              <a:rPr lang="ru-RU" altLang="ru-RU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342900" indent="-342900" algn="just">
              <a:lnSpc>
                <a:spcPts val="1700"/>
              </a:lnSpc>
            </a:pPr>
            <a:r>
              <a:rPr lang="ru-RU" altLang="ru-RU" sz="1700" b="1" dirty="0">
                <a:solidFill>
                  <a:srgbClr val="002060"/>
                </a:solidFill>
              </a:rPr>
              <a:t>8. Никогда не спеши, знай, что бежать по дороге нельзя.</a:t>
            </a:r>
          </a:p>
          <a:p>
            <a:pPr marL="342900" indent="-342900" algn="just">
              <a:lnSpc>
                <a:spcPts val="1700"/>
              </a:lnSpc>
              <a:buNone/>
            </a:pPr>
            <a:endParaRPr lang="ru-RU" altLang="ru-RU" sz="17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6304816"/>
            <a:ext cx="8712969" cy="755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700"/>
              </a:lnSpc>
              <a:buNone/>
            </a:pPr>
            <a:r>
              <a:rPr lang="ru-RU" altLang="ru-RU" sz="2000" b="1" dirty="0" smtClean="0">
                <a:solidFill>
                  <a:srgbClr val="FF0000"/>
                </a:solidFill>
              </a:rPr>
              <a:t>ОПАСНО ДЛЯ ЖИЗНИ играть </a:t>
            </a:r>
            <a:r>
              <a:rPr lang="ru-RU" altLang="ru-RU" sz="2000" b="1" dirty="0">
                <a:solidFill>
                  <a:srgbClr val="FF0000"/>
                </a:solidFill>
              </a:rPr>
              <a:t>в мяч и другие игры рядом с проезжей </a:t>
            </a:r>
            <a:r>
              <a:rPr lang="ru-RU" altLang="ru-RU" sz="2000" b="1" dirty="0" smtClean="0">
                <a:solidFill>
                  <a:srgbClr val="FF0000"/>
                </a:solidFill>
              </a:rPr>
              <a:t>частью.</a:t>
            </a:r>
            <a:r>
              <a:rPr lang="ru-RU" altLang="ru-RU" sz="2000" b="1" dirty="0">
                <a:solidFill>
                  <a:srgbClr val="FF0000"/>
                </a:solidFill>
              </a:rPr>
              <a:t> ЗАПОМНИ</a:t>
            </a:r>
            <a:r>
              <a:rPr lang="ru-RU" altLang="ru-RU" sz="2000" b="1" dirty="0" smtClean="0">
                <a:solidFill>
                  <a:srgbClr val="FF0000"/>
                </a:solidFill>
              </a:rPr>
              <a:t>!!! ДЛЯ </a:t>
            </a:r>
            <a:r>
              <a:rPr lang="ru-RU" altLang="ru-RU" sz="2000" b="1" dirty="0">
                <a:solidFill>
                  <a:srgbClr val="FF0000"/>
                </a:solidFill>
              </a:rPr>
              <a:t>ИГР ЕСТЬ ДВОР, ДЕТСКАЯ ПЛОЩАДКА или СТАДИОН!!!</a:t>
            </a:r>
          </a:p>
          <a:p>
            <a:pPr algn="just">
              <a:lnSpc>
                <a:spcPct val="80000"/>
              </a:lnSpc>
              <a:buNone/>
            </a:pPr>
            <a:endParaRPr lang="ru-RU" dirty="0"/>
          </a:p>
        </p:txBody>
      </p:sp>
      <p:pic>
        <p:nvPicPr>
          <p:cNvPr id="21" name="Picture 54" descr="&amp;Pcy;&amp;rcy;&amp;ocy;&amp;zcy;&amp;rcy;&amp;acy;&amp;chcy;&amp;ncy;&amp;ycy;&amp;iecy; &amp;acy;&amp;ncy;&amp;icy;&amp;mcy;&amp;icy;&amp;rcy;&amp;ocy;&amp;vcy;&amp;acy;&amp;ncy;&amp;ncy;&amp;ycy;&amp;iecy; &amp;fcy;&amp;ocy;&amp;ncy;&amp;ycy; - mari007@fotoplenka.ru - Photo.Qip.ru / id: val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89" y="3157152"/>
            <a:ext cx="2290985" cy="135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&amp;Gcy;&amp;ocy;&amp;rcy;&amp;ocy;&amp;dcy;&amp;scy;&amp;kcy;&amp;acy;&amp;yacy; &amp;bcy;&amp;icy;&amp;bcy;&amp;lcy;&amp;icy;&amp;ocy;&amp;tcy;&amp;iecy;&amp;kcy;&amp;acy; &amp;dcy;&amp;lcy;&amp;yacy; &amp;yucy;&amp;ncy;&amp;ocy;&amp;shcy;&amp;iecy;&amp;scy;&amp;tcy;&amp;vcy;&amp;acy; &amp;CHcy;&amp;ucy;&amp;gcy;&amp;ucy;&amp;iecy;&amp;vcy;&amp;scy;&amp;kcy;&amp;ocy;&amp;jcy; &amp;TScy;&amp;Bcy;&amp;Scy;: &amp;Icy;&amp;yucy;&amp;lcy;&amp;softcy; 20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2321">
            <a:off x="6804056" y="1930687"/>
            <a:ext cx="2332767" cy="164848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907704" y="96638"/>
            <a:ext cx="5112568" cy="1694269"/>
          </a:xfrm>
          <a:prstGeom prst="cloudCallout">
            <a:avLst>
              <a:gd name="adj1" fmla="val 59284"/>
              <a:gd name="adj2" fmla="val 35482"/>
            </a:avLst>
          </a:prstGeom>
          <a:solidFill>
            <a:schemeClr val="accent1">
              <a:lumMod val="75000"/>
              <a:alpha val="84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безопасного поведения на дороге</a:t>
            </a:r>
            <a:endParaRPr lang="ru-RU" sz="2400" b="1" i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93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www.freevectors.me/wp-content/uploads/2013/06/Summer-beach-themed-vector-background-452x3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://wideoartel.ucoz.ru/503e03f04df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418676"/>
            <a:ext cx="2724894" cy="272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Выноска-облако 7"/>
          <p:cNvSpPr/>
          <p:nvPr/>
        </p:nvSpPr>
        <p:spPr>
          <a:xfrm>
            <a:off x="1375810" y="96637"/>
            <a:ext cx="6292534" cy="1694269"/>
          </a:xfrm>
          <a:prstGeom prst="cloudCallout">
            <a:avLst>
              <a:gd name="adj1" fmla="val 59284"/>
              <a:gd name="adj2" fmla="val 35482"/>
            </a:avLst>
          </a:prstGeom>
          <a:solidFill>
            <a:schemeClr val="accent1">
              <a:lumMod val="75000"/>
              <a:alpha val="43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Правила </a:t>
            </a:r>
            <a:r>
              <a:rPr lang="ru-RU" sz="2400" b="1" dirty="0"/>
              <a:t>безопасного поведения пассажира в общественном </a:t>
            </a:r>
            <a:r>
              <a:rPr lang="ru-RU" sz="2400" b="1" dirty="0" smtClean="0"/>
              <a:t>транспорте</a:t>
            </a:r>
            <a:endParaRPr lang="ru-RU" sz="2400" b="1" dirty="0"/>
          </a:p>
        </p:txBody>
      </p:sp>
      <p:pic>
        <p:nvPicPr>
          <p:cNvPr id="7174" name="Picture 6" descr="http://pngimg.com/upload/bus_PNG86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27390" y="1906653"/>
            <a:ext cx="2542687" cy="161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img0.liveinternet.ru/images/attach/c/10/109/177/109177144_01__10_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0654">
            <a:off x="6851711" y="4664287"/>
            <a:ext cx="2232248" cy="194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2921" y="342275"/>
            <a:ext cx="2555311" cy="212768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186" name="Picture 18" descr="http://3mu.ru/wp-content/uploads/2015/05/sostav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9" y="5034850"/>
            <a:ext cx="2530586" cy="1758757"/>
          </a:xfrm>
          <a:prstGeom prst="rect">
            <a:avLst/>
          </a:prstGeom>
          <a:noFill/>
          <a:effectLst>
            <a:softEdge rad="177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ttp://abali.ru/wp-content/uploads/2013/04/logo_mos_metr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9" y="4379509"/>
            <a:ext cx="1503180" cy="105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01108" y="1770782"/>
            <a:ext cx="5976664" cy="534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700"/>
              </a:lnSpc>
            </a:pPr>
            <a:r>
              <a:rPr lang="ru-RU" sz="1700" b="1" dirty="0" smtClean="0">
                <a:solidFill>
                  <a:srgbClr val="D60093"/>
                </a:solidFill>
              </a:rPr>
              <a:t>1</a:t>
            </a:r>
            <a:r>
              <a:rPr lang="ru-RU" b="1" dirty="0">
                <a:solidFill>
                  <a:srgbClr val="D60093"/>
                </a:solidFill>
              </a:rPr>
              <a:t>. Ожидать маршрутные транспортные средства следует только на остановках, обозначенных </a:t>
            </a:r>
            <a:r>
              <a:rPr lang="ru-RU" b="1" dirty="0" smtClean="0">
                <a:solidFill>
                  <a:srgbClr val="D60093"/>
                </a:solidFill>
              </a:rPr>
              <a:t>указателями</a:t>
            </a:r>
            <a:r>
              <a:rPr lang="ru-RU" b="1" dirty="0">
                <a:solidFill>
                  <a:srgbClr val="D60093"/>
                </a:solidFill>
              </a:rPr>
              <a:t>   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0358" y="2272262"/>
            <a:ext cx="6840760" cy="1182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ru-RU" b="1" dirty="0">
                <a:solidFill>
                  <a:srgbClr val="002060"/>
                </a:solidFill>
              </a:rPr>
              <a:t> 2. </a:t>
            </a:r>
            <a:r>
              <a:rPr lang="ru-RU" b="1" dirty="0" smtClean="0">
                <a:solidFill>
                  <a:srgbClr val="002060"/>
                </a:solidFill>
              </a:rPr>
              <a:t>Садиться </a:t>
            </a:r>
            <a:r>
              <a:rPr lang="ru-RU" b="1" dirty="0">
                <a:solidFill>
                  <a:srgbClr val="002060"/>
                </a:solidFill>
              </a:rPr>
              <a:t>в транспорт можно только после его </a:t>
            </a:r>
            <a:r>
              <a:rPr lang="ru-RU" b="1" dirty="0" smtClean="0">
                <a:solidFill>
                  <a:srgbClr val="002060"/>
                </a:solidFill>
              </a:rPr>
              <a:t>полной остановки</a:t>
            </a:r>
          </a:p>
          <a:p>
            <a:pPr>
              <a:lnSpc>
                <a:spcPts val="1700"/>
              </a:lnSpc>
            </a:pPr>
            <a:r>
              <a:rPr lang="ru-RU" b="1" dirty="0" smtClean="0">
                <a:solidFill>
                  <a:srgbClr val="D60093"/>
                </a:solidFill>
              </a:rPr>
              <a:t>3. Не </a:t>
            </a:r>
            <a:r>
              <a:rPr lang="ru-RU" b="1" dirty="0">
                <a:solidFill>
                  <a:srgbClr val="D60093"/>
                </a:solidFill>
              </a:rPr>
              <a:t>разрешается стоять на выступающих частях и подножках транспортных средств, прислоняться к дверям, отвлекать водителя разговорами во время </a:t>
            </a:r>
            <a:r>
              <a:rPr lang="ru-RU" b="1" dirty="0" smtClean="0">
                <a:solidFill>
                  <a:srgbClr val="D60093"/>
                </a:solidFill>
              </a:rPr>
              <a:t>движения</a:t>
            </a:r>
            <a:endParaRPr lang="ru-RU" b="1" dirty="0">
              <a:solidFill>
                <a:srgbClr val="D6009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4314" y="3525582"/>
            <a:ext cx="8939687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ru-RU" b="1" dirty="0">
                <a:solidFill>
                  <a:srgbClr val="002060"/>
                </a:solidFill>
              </a:rPr>
              <a:t>4. высаживаться из транспорта можно только после его полной остановки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D60093"/>
                </a:solidFill>
              </a:rPr>
              <a:t>5</a:t>
            </a:r>
            <a:r>
              <a:rPr lang="ru-RU" b="1" dirty="0">
                <a:solidFill>
                  <a:srgbClr val="D60093"/>
                </a:solidFill>
              </a:rPr>
              <a:t>. При движении не следует спать, по возможности нужно следить за ситуацией на </a:t>
            </a:r>
            <a:r>
              <a:rPr lang="ru-RU" b="1" dirty="0" smtClean="0">
                <a:solidFill>
                  <a:srgbClr val="D60093"/>
                </a:solidFill>
              </a:rPr>
              <a:t>дороге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64327" y="4078761"/>
            <a:ext cx="4659803" cy="2714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700"/>
              </a:lnSpc>
            </a:pPr>
            <a:r>
              <a:rPr lang="ru-RU" b="1" dirty="0">
                <a:solidFill>
                  <a:srgbClr val="002060"/>
                </a:solidFill>
              </a:rPr>
              <a:t>6. Если во время движения возникает опасность столкновения транспортного средства с другим объектом, надо принять устойчивое положение и крепко ухватиться руками за поручни (ремни); сидящему пассажиру следует упереться ногами в пол, а руками в переднее сиденье (панель) и наклонить голову вперед;</a:t>
            </a:r>
          </a:p>
          <a:p>
            <a:pPr algn="just">
              <a:lnSpc>
                <a:spcPts val="1700"/>
              </a:lnSpc>
            </a:pPr>
            <a:r>
              <a:rPr lang="ru-RU" b="1" dirty="0" smtClean="0">
                <a:solidFill>
                  <a:srgbClr val="D60093"/>
                </a:solidFill>
              </a:rPr>
              <a:t>7</a:t>
            </a:r>
            <a:r>
              <a:rPr lang="ru-RU" b="1" dirty="0">
                <a:solidFill>
                  <a:srgbClr val="D60093"/>
                </a:solidFill>
              </a:rPr>
              <a:t>. При аварии троллейбуса или трамвая покидать их во избежание поражения электрическим током следует только прыжком</a:t>
            </a:r>
          </a:p>
        </p:txBody>
      </p:sp>
      <p:pic>
        <p:nvPicPr>
          <p:cNvPr id="6" name="Picture 20" descr="&amp;Gcy;&amp;ocy;&amp;scy;&amp;ucy;&amp;dcy;&amp;acy;&amp;rcy;&amp;scy;&amp;tcy;&amp;vcy;&amp;iecy;&amp;ncy;&amp;ncy;&amp;ocy;&amp;iecy; &amp;acy;&amp;vcy;&amp;tcy;&amp;ocy;&amp;ncy;&amp;ocy;&amp;mcy;&amp;ncy;&amp;ocy;&amp;iecy; &amp;ocy;&amp;bcy;&amp;rcy;&amp;acy;&amp;zcy;&amp;ocy;&amp;vcy;&amp;acy;&amp;tcy;&amp;iecy;&amp;lcy;&amp;softcy;&amp;ncy;&amp;ocy;&amp;iecy; &amp;ucy;&amp;chcy;&amp;rcy;&amp;iecy;&amp;zhcy;&amp;dcy;&amp;iecy;&amp;ncy;&amp;icy;&amp;iecy; &amp;scy;&amp;rcy;&amp;iecy;&amp;dcy;&amp;ncy;&amp;iecy;&amp;gcy;&amp;ocy; &amp;pcy;&amp;rcy;&amp;ocy;&amp;fcy;&amp;iecy;&amp;scy;&amp;scy;&amp;icy;&amp;ocy;&amp;ncy;&amp;acy;&amp;lcy;&amp;softcy;&amp;ncy;&amp;ocy;&amp;gcy;&amp;ocy; &amp;ocy;&amp;bcy;&amp;rcy;&amp;acy;&amp;zcy;&amp;ocy;&amp;vcy;&amp;acy;&amp;ncy;&amp;icy;&amp;yacy; &amp;Tcy;&amp;yucy;&amp;mcy;&amp;iecy;&amp;ncy;&amp;scy;&amp;kcy;&amp;ocy;&amp;jcy; &amp;ocy;&amp;bcy;&amp;lcy;&amp;acy;&amp;scy;&amp;tcy;&amp;icy; &quot;&amp;Icy;&amp;shcy;&amp;icy;&amp;mcy;&amp;scy;&amp;kcy;&amp;icy;&amp;jcy; &amp;scy;&amp;iecy;&amp;lcy;&amp;softcy;&amp;scy;&amp;kcy;&amp;ocy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097" y="-69763"/>
            <a:ext cx="1375809" cy="102110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www.sanalda1numara.org/tr/eklentiler/47170d1406223498t/yildiz-gifleri-hareketli-yildiz-resimleri-flo157nn2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535296"/>
            <a:ext cx="1501106" cy="192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imhocloud.com/images/2014/11/01/anime-zvezdy-387e557c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835" y="3898761"/>
            <a:ext cx="952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://webdesign.ucoz.ua/_ph/22/2/589425310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0754" y="4519246"/>
            <a:ext cx="1856239" cy="2296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://webdesign.ucoz.ua/_ph/22/2/589425310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9043" y="-533141"/>
            <a:ext cx="2371725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://webdesign.ucoz.ua/_ph/22/2/589425310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1577" y="-263352"/>
            <a:ext cx="2371725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ttp://webdesign.ucoz.ua/_ph/22/2/589425310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91051" y="909130"/>
            <a:ext cx="2371725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78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</TotalTime>
  <Words>834</Words>
  <Application>Microsoft Office PowerPoint</Application>
  <PresentationFormat>Экран (4:3)</PresentationFormat>
  <Paragraphs>55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Nizegorodskiy vodokanal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Иванова Анна Сергеевна</dc:creator>
  <cp:lastModifiedBy>vichka.viktori.kozlova@mail.ru</cp:lastModifiedBy>
  <cp:revision>106</cp:revision>
  <dcterms:created xsi:type="dcterms:W3CDTF">2015-06-10T11:48:36Z</dcterms:created>
  <dcterms:modified xsi:type="dcterms:W3CDTF">2020-05-17T07:19:17Z</dcterms:modified>
</cp:coreProperties>
</file>